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54875" cy="10385425"/>
  <p:notesSz cx="6858000" cy="9144000"/>
  <p:defaultTextStyle>
    <a:defPPr>
      <a:defRPr lang="fr-FR"/>
    </a:defPPr>
    <a:lvl1pPr marL="0" algn="l" defTabSz="100794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3972" algn="l" defTabSz="100794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7943" algn="l" defTabSz="100794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1915" algn="l" defTabSz="100794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5886" algn="l" defTabSz="100794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19858" algn="l" defTabSz="100794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23829" algn="l" defTabSz="100794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7801" algn="l" defTabSz="100794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31772" algn="l" defTabSz="100794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71">
          <p15:clr>
            <a:srgbClr val="A4A3A4"/>
          </p15:clr>
        </p15:guide>
        <p15:guide id="2" pos="228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2680" y="-120"/>
      </p:cViewPr>
      <p:guideLst>
        <p:guide orient="horz" pos="3271"/>
        <p:guide pos="22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116" y="3226215"/>
            <a:ext cx="6166644" cy="22261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231" y="5885074"/>
            <a:ext cx="5078413" cy="265405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A431-7CC9-4660-9D3C-1C8D95E06A82}" type="datetimeFigureOut">
              <a:rPr lang="fr-CH" smtClean="0"/>
              <a:t>02/03/17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BE20-B417-4B82-87A9-9A6805B67C4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19459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A431-7CC9-4660-9D3C-1C8D95E06A82}" type="datetimeFigureOut">
              <a:rPr lang="fr-CH" smtClean="0"/>
              <a:t>02/03/17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BE20-B417-4B82-87A9-9A6805B67C4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05639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44838" y="555333"/>
            <a:ext cx="1224261" cy="11813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2059" y="555333"/>
            <a:ext cx="3551866" cy="118134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A431-7CC9-4660-9D3C-1C8D95E06A82}" type="datetimeFigureOut">
              <a:rPr lang="fr-CH" smtClean="0"/>
              <a:t>02/03/17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BE20-B417-4B82-87A9-9A6805B67C4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68325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A431-7CC9-4660-9D3C-1C8D95E06A82}" type="datetimeFigureOut">
              <a:rPr lang="fr-CH" smtClean="0"/>
              <a:t>02/03/17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BE20-B417-4B82-87A9-9A6805B67C4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2612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085" y="6673597"/>
            <a:ext cx="6166644" cy="2062661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085" y="4401787"/>
            <a:ext cx="6166644" cy="227181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7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A431-7CC9-4660-9D3C-1C8D95E06A82}" type="datetimeFigureOut">
              <a:rPr lang="fr-CH" smtClean="0"/>
              <a:t>02/03/17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BE20-B417-4B82-87A9-9A6805B67C4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37873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2058" y="3231022"/>
            <a:ext cx="2388063" cy="9137733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81036" y="3231022"/>
            <a:ext cx="2388063" cy="9137733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A431-7CC9-4660-9D3C-1C8D95E06A82}" type="datetimeFigureOut">
              <a:rPr lang="fr-CH" smtClean="0"/>
              <a:t>02/03/17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BE20-B417-4B82-87A9-9A6805B67C4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8390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744" y="415899"/>
            <a:ext cx="6529388" cy="173090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2744" y="2324701"/>
            <a:ext cx="3205496" cy="96882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2744" y="3293526"/>
            <a:ext cx="3205496" cy="59836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85377" y="2324701"/>
            <a:ext cx="3206755" cy="96882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85377" y="3293526"/>
            <a:ext cx="3206755" cy="59836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A431-7CC9-4660-9D3C-1C8D95E06A82}" type="datetimeFigureOut">
              <a:rPr lang="fr-CH" smtClean="0"/>
              <a:t>02/03/17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BE20-B417-4B82-87A9-9A6805B67C4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65975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A431-7CC9-4660-9D3C-1C8D95E06A82}" type="datetimeFigureOut">
              <a:rPr lang="fr-CH" smtClean="0"/>
              <a:t>02/03/17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BE20-B417-4B82-87A9-9A6805B67C4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86832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A431-7CC9-4660-9D3C-1C8D95E06A82}" type="datetimeFigureOut">
              <a:rPr lang="fr-CH" smtClean="0"/>
              <a:t>02/03/17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BE20-B417-4B82-87A9-9A6805B67C4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07618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744" y="413494"/>
            <a:ext cx="2386804" cy="175975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6455" y="413495"/>
            <a:ext cx="4055677" cy="886367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2744" y="2173247"/>
            <a:ext cx="2386804" cy="7103920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A431-7CC9-4660-9D3C-1C8D95E06A82}" type="datetimeFigureOut">
              <a:rPr lang="fr-CH" smtClean="0"/>
              <a:t>02/03/17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BE20-B417-4B82-87A9-9A6805B67C4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71419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006" y="7269798"/>
            <a:ext cx="4352925" cy="85824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22006" y="927957"/>
            <a:ext cx="4352925" cy="6231255"/>
          </a:xfrm>
        </p:spPr>
        <p:txBody>
          <a:bodyPr/>
          <a:lstStyle>
            <a:lvl1pPr marL="0" indent="0">
              <a:buNone/>
              <a:defRPr sz="3500"/>
            </a:lvl1pPr>
            <a:lvl2pPr marL="503972" indent="0">
              <a:buNone/>
              <a:defRPr sz="3100"/>
            </a:lvl2pPr>
            <a:lvl3pPr marL="1007943" indent="0">
              <a:buNone/>
              <a:defRPr sz="2600"/>
            </a:lvl3pPr>
            <a:lvl4pPr marL="1511915" indent="0">
              <a:buNone/>
              <a:defRPr sz="2200"/>
            </a:lvl4pPr>
            <a:lvl5pPr marL="2015886" indent="0">
              <a:buNone/>
              <a:defRPr sz="2200"/>
            </a:lvl5pPr>
            <a:lvl6pPr marL="2519858" indent="0">
              <a:buNone/>
              <a:defRPr sz="2200"/>
            </a:lvl6pPr>
            <a:lvl7pPr marL="3023829" indent="0">
              <a:buNone/>
              <a:defRPr sz="2200"/>
            </a:lvl7pPr>
            <a:lvl8pPr marL="3527801" indent="0">
              <a:buNone/>
              <a:defRPr sz="2200"/>
            </a:lvl8pPr>
            <a:lvl9pPr marL="4031772" indent="0">
              <a:buNone/>
              <a:defRPr sz="2200"/>
            </a:lvl9pPr>
          </a:lstStyle>
          <a:p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22006" y="8128039"/>
            <a:ext cx="4352925" cy="1218844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A431-7CC9-4660-9D3C-1C8D95E06A82}" type="datetimeFigureOut">
              <a:rPr lang="fr-CH" smtClean="0"/>
              <a:t>02/03/17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BE20-B417-4B82-87A9-9A6805B67C4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11545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2744" y="415899"/>
            <a:ext cx="6529388" cy="1730904"/>
          </a:xfrm>
          <a:prstGeom prst="rect">
            <a:avLst/>
          </a:prstGeom>
        </p:spPr>
        <p:txBody>
          <a:bodyPr vert="horz" lIns="100794" tIns="50397" rIns="100794" bIns="5039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2744" y="2423268"/>
            <a:ext cx="6529388" cy="6853900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2744" y="9625752"/>
            <a:ext cx="1692804" cy="552927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0A431-7CC9-4660-9D3C-1C8D95E06A82}" type="datetimeFigureOut">
              <a:rPr lang="fr-CH" smtClean="0"/>
              <a:t>02/03/17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8749" y="9625752"/>
            <a:ext cx="2297377" cy="552927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99327" y="9625752"/>
            <a:ext cx="1692804" cy="552927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BE20-B417-4B82-87A9-9A6805B67C4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0726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7943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79" indent="-377979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8954" indent="-314982" algn="l" defTabSz="1007943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-28968" y="0"/>
            <a:ext cx="6569693" cy="1076407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95188" y="0"/>
            <a:ext cx="5791547" cy="1428764"/>
          </a:xfrm>
          <a:prstGeom prst="rect">
            <a:avLst/>
          </a:prstGeom>
          <a:gradFill rotWithShape="0">
            <a:gsLst>
              <a:gs pos="0">
                <a:srgbClr val="FABF8F"/>
              </a:gs>
              <a:gs pos="50000">
                <a:srgbClr val="FDE9D9"/>
              </a:gs>
              <a:gs pos="100000">
                <a:srgbClr val="FABF8F"/>
              </a:gs>
            </a:gsLst>
            <a:lin ang="18900000" scaled="1"/>
          </a:gradFill>
          <a:ln w="12700">
            <a:solidFill>
              <a:srgbClr val="FABF8F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Textfeld 2"/>
          <p:cNvSpPr txBox="1">
            <a:spLocks noChangeArrowheads="1"/>
          </p:cNvSpPr>
          <p:nvPr/>
        </p:nvSpPr>
        <p:spPr bwMode="auto">
          <a:xfrm>
            <a:off x="1618528" y="224160"/>
            <a:ext cx="3759208" cy="1070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fr-FR" b="1" dirty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Title </a:t>
            </a:r>
            <a:r>
              <a:rPr lang="en-GB" altLang="fr-FR" b="1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of </a:t>
            </a:r>
            <a:r>
              <a:rPr lang="en-GB" altLang="fr-FR" b="1" smtClean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initiative/project</a:t>
            </a:r>
            <a:endParaRPr lang="en-GB" altLang="fr-FR" sz="7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fr-FR" sz="1500" b="1" dirty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Subtitle</a:t>
            </a:r>
            <a:endParaRPr lang="en-GB" altLang="fr-FR" sz="7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fr-FR" sz="800" dirty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Project </a:t>
            </a:r>
            <a:r>
              <a:rPr lang="en-GB" altLang="fr-FR" sz="80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team (</a:t>
            </a:r>
            <a:r>
              <a:rPr lang="en-GB" altLang="fr-FR" sz="800" smtClean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names)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fr-FR" sz="800" smtClean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Contact (name, contact details)</a:t>
            </a:r>
            <a:endParaRPr lang="en-GB" altLang="fr-FR" sz="8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69567" y="6959677"/>
            <a:ext cx="7117167" cy="2337491"/>
          </a:xfrm>
          <a:prstGeom prst="rect">
            <a:avLst/>
          </a:prstGeom>
          <a:solidFill>
            <a:srgbClr val="FFFFFF"/>
          </a:solidFill>
          <a:ln w="31750">
            <a:solidFill>
              <a:srgbClr val="F7964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alt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5608228" y="22766"/>
            <a:ext cx="1559478" cy="1386234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altLang="fr-FR" sz="1400" b="1" i="1" smtClean="0">
              <a:solidFill>
                <a:srgbClr val="002060"/>
              </a:solidFill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altLang="fr-FR" sz="1400" b="1" i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LOGO </a:t>
            </a:r>
            <a:r>
              <a:rPr lang="de-DE" altLang="fr-FR" sz="1400" b="1" i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of </a:t>
            </a:r>
            <a:r>
              <a:rPr lang="de-DE" altLang="fr-FR" sz="1400" b="1" i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endorsing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altLang="fr-FR" sz="1400" b="1" i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PEN </a:t>
            </a:r>
            <a:r>
              <a:rPr lang="de-DE" altLang="fr-FR" sz="1400" b="1" i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society</a:t>
            </a:r>
            <a:endParaRPr lang="de-DE" altLang="fr-F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81555" y="1664320"/>
            <a:ext cx="7105180" cy="5184576"/>
          </a:xfrm>
          <a:prstGeom prst="rect">
            <a:avLst/>
          </a:prstGeom>
          <a:solidFill>
            <a:srgbClr val="FFFFFF"/>
          </a:solidFill>
          <a:ln w="12700">
            <a:solidFill>
              <a:srgbClr val="F79646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alt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81555" y="1664320"/>
            <a:ext cx="7105179" cy="1640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fr-FR" sz="1000" b="1" dirty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Description of the </a:t>
            </a:r>
            <a:r>
              <a:rPr lang="en-GB" altLang="fr-FR" sz="1000" b="1" dirty="0" smtClean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initiative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fr-FR" sz="1000" b="1" dirty="0" smtClean="0">
                <a:solidFill>
                  <a:srgbClr val="002060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Background / context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fr-FR" sz="1000" b="1" dirty="0" smtClean="0">
                <a:solidFill>
                  <a:srgbClr val="002060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Rationale for the initiative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fr-FR" sz="1000" b="1" dirty="0" smtClean="0">
                <a:solidFill>
                  <a:srgbClr val="002060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Objectives and scope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81555" y="5048696"/>
            <a:ext cx="7105179" cy="1858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fr-FR" sz="1000" b="1" smtClean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Resources &amp; enablers</a:t>
            </a:r>
            <a:endParaRPr lang="en-GB" altLang="fr-FR" sz="1000" b="1" dirty="0" smtClean="0">
              <a:solidFill>
                <a:srgbClr val="002060"/>
              </a:solidFill>
              <a:latin typeface="Verdana" pitchFamily="34" charset="0"/>
              <a:ea typeface="Calibri" pitchFamily="34" charset="0"/>
              <a:cs typeface="Times New Roman" pitchFamily="18" charset="0"/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fr-FR" sz="1000" b="1" smtClean="0">
                <a:solidFill>
                  <a:srgbClr val="002060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Describe personnel, financial needs </a:t>
            </a:r>
            <a:endParaRPr lang="en-GB" altLang="fr-FR" sz="1000" b="1" dirty="0" smtClean="0">
              <a:solidFill>
                <a:srgbClr val="002060"/>
              </a:solidFill>
              <a:latin typeface="Verdana" pitchFamily="34" charset="0"/>
              <a:ea typeface="Times New Roman" pitchFamily="18" charset="0"/>
              <a:cs typeface="Times New Roman" pitchFamily="18" charset="0"/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fr-FR" sz="1000" b="1" smtClean="0">
                <a:solidFill>
                  <a:srgbClr val="002060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Specify </a:t>
            </a:r>
            <a:r>
              <a:rPr lang="en-GB" altLang="fr-FR" sz="1000" b="1" dirty="0" smtClean="0">
                <a:solidFill>
                  <a:srgbClr val="002060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how the grant will </a:t>
            </a:r>
            <a:r>
              <a:rPr lang="en-GB" altLang="fr-FR" sz="1000" b="1" smtClean="0">
                <a:solidFill>
                  <a:srgbClr val="002060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be spent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fr-FR" sz="1000" b="1">
                <a:solidFill>
                  <a:srgbClr val="002060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What factors will make it successful?  </a:t>
            </a:r>
            <a:endParaRPr lang="en-GB" altLang="fr-FR" sz="1000" b="1"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fr-FR" sz="1000" b="1" dirty="0">
              <a:latin typeface="Cambria" pitchFamily="18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81555" y="6959678"/>
            <a:ext cx="7105179" cy="2337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fr-FR" sz="1000" b="1" smtClean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Results/outcomes &amp; expected </a:t>
            </a:r>
            <a:r>
              <a:rPr lang="en-GB" altLang="fr-FR" sz="1000" b="1" dirty="0" smtClean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impact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fr-FR" sz="1000" b="1" dirty="0" smtClean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How will the findings be implemented?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fr-FR" sz="1000" b="1" dirty="0" smtClean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How will this </a:t>
            </a:r>
            <a:r>
              <a:rPr lang="en-GB" altLang="fr-FR" sz="1000" b="1" smtClean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project advance patient </a:t>
            </a:r>
            <a:r>
              <a:rPr lang="en-GB" altLang="fr-FR" sz="1000" b="1" dirty="0" smtClean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care / contribute to optimal nutritional care?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fr-FR" sz="1000" b="1">
                <a:solidFill>
                  <a:srgbClr val="002060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What makes the project innovative</a:t>
            </a:r>
            <a:r>
              <a:rPr lang="en-GB" altLang="fr-FR" sz="1000" b="1" smtClean="0">
                <a:solidFill>
                  <a:srgbClr val="002060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?</a:t>
            </a:r>
            <a:endParaRPr lang="en-GB" altLang="fr-FR" sz="1000" b="1" smtClean="0">
              <a:solidFill>
                <a:srgbClr val="002060"/>
              </a:solidFill>
              <a:latin typeface="Verdana" pitchFamily="34" charset="0"/>
              <a:ea typeface="Calibri" pitchFamily="34" charset="0"/>
              <a:cs typeface="Times New Roman" pitchFamily="18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fr-FR" sz="1000" b="1" smtClean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Will </a:t>
            </a:r>
            <a:r>
              <a:rPr lang="en-GB" altLang="fr-FR" sz="1000" b="1" dirty="0" smtClean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the project be likely to influence national nutrition policy?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fr-FR" sz="1000" b="1" dirty="0" smtClean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Is the project transferable to other settings / countries?   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fr-FR" sz="1000" b="1" dirty="0">
              <a:latin typeface="Cambria" pitchFamily="18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69567" y="3324707"/>
            <a:ext cx="7117167" cy="1795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fr-FR" sz="1000" b="1" smtClean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Planned activities </a:t>
            </a:r>
            <a:r>
              <a:rPr lang="en-GB" altLang="fr-FR" sz="1000" b="1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&amp;</a:t>
            </a:r>
            <a:r>
              <a:rPr lang="en-GB" altLang="fr-FR" sz="1000" b="1" smtClean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GB" altLang="fr-FR" sz="1000" b="1" dirty="0" smtClean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deliverables</a:t>
            </a:r>
            <a:endParaRPr lang="en-GB" altLang="fr-FR" sz="1000" b="1" dirty="0"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fr-FR" sz="1000" b="1" smtClean="0">
                <a:solidFill>
                  <a:srgbClr val="002060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Outline the </a:t>
            </a:r>
            <a:r>
              <a:rPr lang="en-GB" altLang="fr-FR" sz="1000" b="1" dirty="0">
                <a:solidFill>
                  <a:srgbClr val="002060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steps to be taken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fr-FR" sz="1000" b="1" dirty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What are the concrete deliverables of the project?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fr-FR" sz="1000" b="1" dirty="0" smtClean="0">
                <a:solidFill>
                  <a:srgbClr val="002060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What achievements </a:t>
            </a:r>
            <a:r>
              <a:rPr lang="en-GB" altLang="fr-FR" sz="1000" b="1" dirty="0">
                <a:solidFill>
                  <a:srgbClr val="002060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are possible in the next </a:t>
            </a:r>
            <a:r>
              <a:rPr lang="en-GB" altLang="fr-FR" sz="1000" b="1" dirty="0" smtClean="0">
                <a:solidFill>
                  <a:srgbClr val="002060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12 and 24 </a:t>
            </a:r>
            <a:r>
              <a:rPr lang="en-GB" altLang="fr-FR" sz="1000" b="1" dirty="0">
                <a:solidFill>
                  <a:srgbClr val="002060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months?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fr-FR" sz="1000" b="1" dirty="0">
              <a:solidFill>
                <a:srgbClr val="002060"/>
              </a:solidFill>
              <a:latin typeface="Verdana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638370" y="-239"/>
            <a:ext cx="203621" cy="51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0794" tIns="167938" rIns="100794" bIns="41984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H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38370" y="259397"/>
            <a:ext cx="203621" cy="51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0794" tIns="167938" rIns="100794" bIns="41984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H"/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638370" y="1428764"/>
            <a:ext cx="203621" cy="409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0794" tIns="50397" rIns="100794" bIns="50397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alt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0" y="0"/>
            <a:ext cx="7254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H"/>
          </a:p>
        </p:txBody>
      </p:sp>
      <p:pic>
        <p:nvPicPr>
          <p:cNvPr id="2066" name="Picture 9" descr="MNI Logo RGB 72dpi_fin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0678" y="9394625"/>
            <a:ext cx="1036637" cy="982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53931" y="9690689"/>
            <a:ext cx="625844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fr-FR" sz="10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2017 MNI Grant Submission_Initiative/Research Project for Optimal </a:t>
            </a:r>
            <a:r>
              <a:rPr kumimoji="0" lang="en-GB" altLang="fr-FR" sz="1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Nutritional Care</a:t>
            </a:r>
            <a:endParaRPr kumimoji="0" lang="en-GB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011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155</Words>
  <Application>Microsoft Macintosh PowerPoint</Application>
  <PresentationFormat>Custom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Nestlé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Kaspar,Kala,VEVEY,HCN/Marketing</dc:creator>
  <cp:lastModifiedBy>Elena</cp:lastModifiedBy>
  <cp:revision>12</cp:revision>
  <dcterms:created xsi:type="dcterms:W3CDTF">2015-04-21T19:59:13Z</dcterms:created>
  <dcterms:modified xsi:type="dcterms:W3CDTF">2017-03-02T11:49:50Z</dcterms:modified>
</cp:coreProperties>
</file>