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</p:sldIdLst>
  <p:sldSz cx="7254875" cy="10385425"/>
  <p:notesSz cx="6797675" cy="9928225"/>
  <p:defaultTextStyle>
    <a:defPPr>
      <a:defRPr lang="fr-FR"/>
    </a:defPPr>
    <a:lvl1pPr marL="0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1pPr>
    <a:lvl2pPr marL="503972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2pPr>
    <a:lvl3pPr marL="1007943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3pPr>
    <a:lvl4pPr marL="1511915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4pPr>
    <a:lvl5pPr marL="2015886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5pPr>
    <a:lvl6pPr marL="2519858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6pPr>
    <a:lvl7pPr marL="3023829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7pPr>
    <a:lvl8pPr marL="3527801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8pPr>
    <a:lvl9pPr marL="4031772" algn="l" defTabSz="1007943" rtl="0" eaLnBrk="1" latinLnBrk="0" hangingPunct="1">
      <a:defRPr sz="20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71">
          <p15:clr>
            <a:srgbClr val="A4A3A4"/>
          </p15:clr>
        </p15:guide>
        <p15:guide id="2" pos="2285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3628"/>
    <p:restoredTop sz="94694"/>
  </p:normalViewPr>
  <p:slideViewPr>
    <p:cSldViewPr>
      <p:cViewPr>
        <p:scale>
          <a:sx n="100" d="100"/>
          <a:sy n="100" d="100"/>
        </p:scale>
        <p:origin x="280" y="-760"/>
      </p:cViewPr>
      <p:guideLst>
        <p:guide orient="horz" pos="3271"/>
        <p:guide pos="2285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5" Type="http://schemas.openxmlformats.org/officeDocument/2006/relationships/slide" Target="slides/slide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44116" y="3226215"/>
            <a:ext cx="6166644" cy="222613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88231" y="5885074"/>
            <a:ext cx="5078413" cy="2654053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5039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0079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51191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01588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51985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302382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5278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403177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7194592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56398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3944838" y="555333"/>
            <a:ext cx="1224261" cy="1181342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72059" y="555333"/>
            <a:ext cx="3551866" cy="11813421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1683252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372612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3085" y="6673597"/>
            <a:ext cx="6166644" cy="2062661"/>
          </a:xfrm>
        </p:spPr>
        <p:txBody>
          <a:bodyPr anchor="t"/>
          <a:lstStyle>
            <a:lvl1pPr algn="l">
              <a:defRPr sz="4400" b="1" cap="all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73085" y="4401787"/>
            <a:ext cx="6166644" cy="2271811"/>
          </a:xfrm>
        </p:spPr>
        <p:txBody>
          <a:bodyPr anchor="b"/>
          <a:lstStyle>
            <a:lvl1pPr marL="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503972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9378737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72058" y="3231022"/>
            <a:ext cx="2388063" cy="913773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781036" y="3231022"/>
            <a:ext cx="2388063" cy="9137733"/>
          </a:xfrm>
        </p:spPr>
        <p:txBody>
          <a:bodyPr/>
          <a:lstStyle>
            <a:lvl1pPr>
              <a:defRPr sz="3100"/>
            </a:lvl1pPr>
            <a:lvl2pPr>
              <a:defRPr sz="26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083909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44" y="415899"/>
            <a:ext cx="6529388" cy="1730904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44" y="2324701"/>
            <a:ext cx="3205496" cy="96882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62744" y="3293526"/>
            <a:ext cx="3205496" cy="59836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685377" y="2324701"/>
            <a:ext cx="3206755" cy="968825"/>
          </a:xfrm>
        </p:spPr>
        <p:txBody>
          <a:bodyPr anchor="b"/>
          <a:lstStyle>
            <a:lvl1pPr marL="0" indent="0">
              <a:buNone/>
              <a:defRPr sz="2600" b="1"/>
            </a:lvl1pPr>
            <a:lvl2pPr marL="503972" indent="0">
              <a:buNone/>
              <a:defRPr sz="2200" b="1"/>
            </a:lvl2pPr>
            <a:lvl3pPr marL="1007943" indent="0">
              <a:buNone/>
              <a:defRPr sz="2000" b="1"/>
            </a:lvl3pPr>
            <a:lvl4pPr marL="1511915" indent="0">
              <a:buNone/>
              <a:defRPr sz="1800" b="1"/>
            </a:lvl4pPr>
            <a:lvl5pPr marL="2015886" indent="0">
              <a:buNone/>
              <a:defRPr sz="1800" b="1"/>
            </a:lvl5pPr>
            <a:lvl6pPr marL="2519858" indent="0">
              <a:buNone/>
              <a:defRPr sz="1800" b="1"/>
            </a:lvl6pPr>
            <a:lvl7pPr marL="3023829" indent="0">
              <a:buNone/>
              <a:defRPr sz="1800" b="1"/>
            </a:lvl7pPr>
            <a:lvl8pPr marL="3527801" indent="0">
              <a:buNone/>
              <a:defRPr sz="1800" b="1"/>
            </a:lvl8pPr>
            <a:lvl9pPr marL="4031772" indent="0">
              <a:buNone/>
              <a:defRPr sz="18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685377" y="3293526"/>
            <a:ext cx="3206755" cy="598364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8659750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868324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40076188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2744" y="413494"/>
            <a:ext cx="2386804" cy="1759753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836455" y="413495"/>
            <a:ext cx="4055677" cy="8863673"/>
          </a:xfrm>
        </p:spPr>
        <p:txBody>
          <a:bodyPr/>
          <a:lstStyle>
            <a:lvl1pPr>
              <a:defRPr sz="3500"/>
            </a:lvl1pPr>
            <a:lvl2pPr>
              <a:defRPr sz="3100"/>
            </a:lvl2pPr>
            <a:lvl3pPr>
              <a:defRPr sz="260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62744" y="2173247"/>
            <a:ext cx="2386804" cy="7103920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9714194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2006" y="7269798"/>
            <a:ext cx="4352925" cy="858241"/>
          </a:xfrm>
        </p:spPr>
        <p:txBody>
          <a:bodyPr anchor="b"/>
          <a:lstStyle>
            <a:lvl1pPr algn="l">
              <a:defRPr sz="2200" b="1"/>
            </a:lvl1pPr>
          </a:lstStyle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422006" y="927957"/>
            <a:ext cx="4352925" cy="6231255"/>
          </a:xfrm>
        </p:spPr>
        <p:txBody>
          <a:bodyPr/>
          <a:lstStyle>
            <a:lvl1pPr marL="0" indent="0">
              <a:buNone/>
              <a:defRPr sz="3500"/>
            </a:lvl1pPr>
            <a:lvl2pPr marL="503972" indent="0">
              <a:buNone/>
              <a:defRPr sz="3100"/>
            </a:lvl2pPr>
            <a:lvl3pPr marL="1007943" indent="0">
              <a:buNone/>
              <a:defRPr sz="2600"/>
            </a:lvl3pPr>
            <a:lvl4pPr marL="1511915" indent="0">
              <a:buNone/>
              <a:defRPr sz="2200"/>
            </a:lvl4pPr>
            <a:lvl5pPr marL="2015886" indent="0">
              <a:buNone/>
              <a:defRPr sz="2200"/>
            </a:lvl5pPr>
            <a:lvl6pPr marL="2519858" indent="0">
              <a:buNone/>
              <a:defRPr sz="2200"/>
            </a:lvl6pPr>
            <a:lvl7pPr marL="3023829" indent="0">
              <a:buNone/>
              <a:defRPr sz="2200"/>
            </a:lvl7pPr>
            <a:lvl8pPr marL="3527801" indent="0">
              <a:buNone/>
              <a:defRPr sz="2200"/>
            </a:lvl8pPr>
            <a:lvl9pPr marL="4031772" indent="0">
              <a:buNone/>
              <a:defRPr sz="2200"/>
            </a:lvl9pPr>
          </a:lstStyle>
          <a:p>
            <a:endParaRPr lang="fr-CH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22006" y="8128039"/>
            <a:ext cx="4352925" cy="1218844"/>
          </a:xfrm>
        </p:spPr>
        <p:txBody>
          <a:bodyPr/>
          <a:lstStyle>
            <a:lvl1pPr marL="0" indent="0">
              <a:buNone/>
              <a:defRPr sz="1500"/>
            </a:lvl1pPr>
            <a:lvl2pPr marL="503972" indent="0">
              <a:buNone/>
              <a:defRPr sz="1300"/>
            </a:lvl2pPr>
            <a:lvl3pPr marL="1007943" indent="0">
              <a:buNone/>
              <a:defRPr sz="1100"/>
            </a:lvl3pPr>
            <a:lvl4pPr marL="1511915" indent="0">
              <a:buNone/>
              <a:defRPr sz="1000"/>
            </a:lvl4pPr>
            <a:lvl5pPr marL="2015886" indent="0">
              <a:buNone/>
              <a:defRPr sz="1000"/>
            </a:lvl5pPr>
            <a:lvl6pPr marL="2519858" indent="0">
              <a:buNone/>
              <a:defRPr sz="1000"/>
            </a:lvl6pPr>
            <a:lvl7pPr marL="3023829" indent="0">
              <a:buNone/>
              <a:defRPr sz="1000"/>
            </a:lvl7pPr>
            <a:lvl8pPr marL="3527801" indent="0">
              <a:buNone/>
              <a:defRPr sz="1000"/>
            </a:lvl8pPr>
            <a:lvl9pPr marL="4031772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H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2111545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62744" y="415899"/>
            <a:ext cx="6529388" cy="1730904"/>
          </a:xfrm>
          <a:prstGeom prst="rect">
            <a:avLst/>
          </a:prstGeom>
        </p:spPr>
        <p:txBody>
          <a:bodyPr vert="horz" lIns="100794" tIns="50397" rIns="100794" bIns="50397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fr-CH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62744" y="2423268"/>
            <a:ext cx="6529388" cy="6853900"/>
          </a:xfrm>
          <a:prstGeom prst="rect">
            <a:avLst/>
          </a:prstGeom>
        </p:spPr>
        <p:txBody>
          <a:bodyPr vert="horz" lIns="100794" tIns="50397" rIns="100794" bIns="50397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fr-CH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362744" y="9625752"/>
            <a:ext cx="1692804" cy="55292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l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80A431-7CC9-4660-9D3C-1C8D95E06A82}" type="datetimeFigureOut">
              <a:rPr lang="fr-CH" smtClean="0"/>
              <a:t>05.09.24</a:t>
            </a:fld>
            <a:endParaRPr lang="fr-CH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478749" y="9625752"/>
            <a:ext cx="2297377" cy="55292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ct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H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199327" y="9625752"/>
            <a:ext cx="1692804" cy="552927"/>
          </a:xfrm>
          <a:prstGeom prst="rect">
            <a:avLst/>
          </a:prstGeom>
        </p:spPr>
        <p:txBody>
          <a:bodyPr vert="horz" lIns="100794" tIns="50397" rIns="100794" bIns="50397" rtlCol="0" anchor="ctr"/>
          <a:lstStyle>
            <a:lvl1pPr algn="r">
              <a:defRPr sz="13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0BCBE20-B417-4B82-87A9-9A6805B67C44}" type="slidenum">
              <a:rPr lang="fr-CH" smtClean="0"/>
              <a:t>‹#›</a:t>
            </a:fld>
            <a:endParaRPr lang="fr-CH"/>
          </a:p>
        </p:txBody>
      </p:sp>
    </p:spTree>
    <p:extLst>
      <p:ext uri="{BB962C8B-B14F-4D97-AF65-F5344CB8AC3E}">
        <p14:creationId xmlns:p14="http://schemas.microsoft.com/office/powerpoint/2010/main" val="70726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007943" rtl="0" eaLnBrk="1" latinLnBrk="0" hangingPunct="1">
        <a:spcBef>
          <a:spcPct val="0"/>
        </a:spcBef>
        <a:buNone/>
        <a:defRPr sz="49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77979" indent="-377979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3500" kern="1200">
          <a:solidFill>
            <a:schemeClr val="tx1"/>
          </a:solidFill>
          <a:latin typeface="+mn-lt"/>
          <a:ea typeface="+mn-ea"/>
          <a:cs typeface="+mn-cs"/>
        </a:defRPr>
      </a:lvl1pPr>
      <a:lvl2pPr marL="818954" indent="-314982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600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–"/>
        <a:defRPr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»"/>
        <a:defRPr sz="2200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spcBef>
          <a:spcPct val="20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4"/>
          <p:cNvSpPr>
            <a:spLocks noChangeArrowheads="1"/>
          </p:cNvSpPr>
          <p:nvPr/>
        </p:nvSpPr>
        <p:spPr bwMode="auto">
          <a:xfrm>
            <a:off x="-28968" y="0"/>
            <a:ext cx="6569693" cy="1076407"/>
          </a:xfrm>
          <a:prstGeom prst="rect">
            <a:avLst/>
          </a:prstGeom>
          <a:solidFill>
            <a:srgbClr val="FF9933"/>
          </a:solidFill>
          <a:ln>
            <a:noFill/>
          </a:ln>
          <a:extLs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1395188" y="0"/>
            <a:ext cx="5791547" cy="1428764"/>
          </a:xfrm>
          <a:prstGeom prst="rect">
            <a:avLst/>
          </a:prstGeom>
          <a:gradFill rotWithShape="0">
            <a:gsLst>
              <a:gs pos="0">
                <a:srgbClr val="FABF8F"/>
              </a:gs>
              <a:gs pos="50000">
                <a:srgbClr val="FDE9D9"/>
              </a:gs>
              <a:gs pos="100000">
                <a:srgbClr val="FABF8F"/>
              </a:gs>
            </a:gsLst>
            <a:lin ang="18900000" scaled="1"/>
          </a:gradFill>
          <a:ln w="12700">
            <a:solidFill>
              <a:srgbClr val="FABF8F"/>
            </a:solidFill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endParaRPr lang="fr-CH"/>
          </a:p>
        </p:txBody>
      </p:sp>
      <p:sp>
        <p:nvSpPr>
          <p:cNvPr id="6" name="Textfeld 2"/>
          <p:cNvSpPr txBox="1">
            <a:spLocks noChangeArrowheads="1"/>
          </p:cNvSpPr>
          <p:nvPr/>
        </p:nvSpPr>
        <p:spPr bwMode="auto">
          <a:xfrm>
            <a:off x="1618528" y="224160"/>
            <a:ext cx="3759208" cy="10708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Title </a:t>
            </a:r>
            <a:r>
              <a:rPr lang="en-GB" altLang="fr-FR" b="1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of initiative/project</a:t>
            </a:r>
            <a:endParaRPr lang="en-GB" altLang="fr-FR" sz="7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5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Subtitle</a:t>
            </a:r>
            <a:endParaRPr lang="en-GB" altLang="fr-FR" sz="7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800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Project </a:t>
            </a:r>
            <a:r>
              <a:rPr lang="en-GB" altLang="fr-FR" sz="80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team (names)</a:t>
            </a: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80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Contact (name, contact details)</a:t>
            </a:r>
            <a:endParaRPr lang="en-GB" altLang="fr-FR" sz="800" dirty="0">
              <a:latin typeface="Arial" pitchFamily="34" charset="0"/>
              <a:cs typeface="Arial" pitchFamily="34" charset="0"/>
            </a:endParaRPr>
          </a:p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en-GB" altLang="fr-FR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Text Box 11"/>
          <p:cNvSpPr txBox="1">
            <a:spLocks noChangeArrowheads="1"/>
          </p:cNvSpPr>
          <p:nvPr/>
        </p:nvSpPr>
        <p:spPr bwMode="auto">
          <a:xfrm>
            <a:off x="69567" y="6959677"/>
            <a:ext cx="7117167" cy="2337491"/>
          </a:xfrm>
          <a:prstGeom prst="rect">
            <a:avLst/>
          </a:prstGeom>
          <a:solidFill>
            <a:srgbClr val="FFFFFF"/>
          </a:solidFill>
          <a:ln w="31750">
            <a:solidFill>
              <a:srgbClr val="F79646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Text Box 1"/>
          <p:cNvSpPr txBox="1">
            <a:spLocks noChangeArrowheads="1"/>
          </p:cNvSpPr>
          <p:nvPr/>
        </p:nvSpPr>
        <p:spPr bwMode="auto">
          <a:xfrm>
            <a:off x="5608228" y="22766"/>
            <a:ext cx="1559478" cy="1386234"/>
          </a:xfrm>
          <a:prstGeom prst="rect">
            <a:avLst/>
          </a:prstGeom>
          <a:noFill/>
          <a:ln w="9525">
            <a:solidFill>
              <a:srgbClr val="000000"/>
            </a:solidFill>
            <a:prstDash val="dash"/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de-DE" altLang="fr-FR" sz="1400" b="1" i="1">
              <a:solidFill>
                <a:srgbClr val="002060"/>
              </a:solidFill>
              <a:latin typeface="Arial" pitchFamily="34" charset="0"/>
              <a:ea typeface="Calibri" pitchFamily="34" charset="0"/>
              <a:cs typeface="Times New Roman" pitchFamily="18" charset="0"/>
            </a:endParaRP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fr-FR" sz="1400" b="1" i="1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LOGO </a:t>
            </a:r>
            <a:r>
              <a:rPr lang="de-DE" altLang="fr-FR" sz="1400" b="1" i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of </a:t>
            </a:r>
            <a:r>
              <a:rPr lang="de-DE" altLang="fr-FR" sz="1400" b="1" i="1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endorsing 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</a:pPr>
            <a:r>
              <a:rPr lang="de-DE" altLang="fr-FR" sz="1400" b="1" i="1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PEN </a:t>
            </a:r>
            <a:r>
              <a:rPr lang="de-DE" altLang="fr-FR" sz="1400" b="1" i="1" dirty="0">
                <a:solidFill>
                  <a:srgbClr val="002060"/>
                </a:solidFill>
                <a:latin typeface="Arial" pitchFamily="34" charset="0"/>
                <a:ea typeface="Calibri" pitchFamily="34" charset="0"/>
                <a:cs typeface="Times New Roman" pitchFamily="18" charset="0"/>
              </a:rPr>
              <a:t>society</a:t>
            </a:r>
            <a:endParaRPr lang="de-DE" altLang="fr-FR" sz="12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 Box 10"/>
          <p:cNvSpPr txBox="1">
            <a:spLocks noChangeArrowheads="1"/>
          </p:cNvSpPr>
          <p:nvPr/>
        </p:nvSpPr>
        <p:spPr bwMode="auto">
          <a:xfrm>
            <a:off x="81555" y="1664320"/>
            <a:ext cx="7105180" cy="5184576"/>
          </a:xfrm>
          <a:prstGeom prst="rect">
            <a:avLst/>
          </a:prstGeom>
          <a:solidFill>
            <a:srgbClr val="FFFFFF"/>
          </a:solidFill>
          <a:ln w="12700">
            <a:solidFill>
              <a:srgbClr val="F79646"/>
            </a:solidFill>
            <a:prstDash val="dash"/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68686"/>
                  </a:outerShdw>
                </a:effectLst>
              </a14:hiddenEffects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Text Box 6"/>
          <p:cNvSpPr txBox="1">
            <a:spLocks noChangeArrowheads="1"/>
          </p:cNvSpPr>
          <p:nvPr/>
        </p:nvSpPr>
        <p:spPr bwMode="auto">
          <a:xfrm>
            <a:off x="81555" y="1664320"/>
            <a:ext cx="7105179" cy="164075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Description of the initiative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Background / context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Rationale for the initiative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Objectives and scope</a:t>
            </a:r>
          </a:p>
        </p:txBody>
      </p:sp>
      <p:sp>
        <p:nvSpPr>
          <p:cNvPr id="11" name="Text Box 9"/>
          <p:cNvSpPr txBox="1">
            <a:spLocks noChangeArrowheads="1"/>
          </p:cNvSpPr>
          <p:nvPr/>
        </p:nvSpPr>
        <p:spPr bwMode="auto">
          <a:xfrm>
            <a:off x="81555" y="5048696"/>
            <a:ext cx="7105179" cy="185849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Resources &amp; enablers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Describe personnel, financial needs, and disclose any other fundings in relation to the project (confirmed, planned or potential) 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Specify how the grant will be spent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What factors will make it successful?  </a:t>
            </a: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2" name="Text Box 8"/>
          <p:cNvSpPr txBox="1">
            <a:spLocks noChangeArrowheads="1"/>
          </p:cNvSpPr>
          <p:nvPr/>
        </p:nvSpPr>
        <p:spPr bwMode="auto">
          <a:xfrm>
            <a:off x="78680" y="6959845"/>
            <a:ext cx="7105179" cy="221178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Results/outcomes &amp; expected impact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How will the findings be implemented?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How will this project advance patient care / contribute to optimal nutritional care? how will it impact clinical practice?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What makes the project innovative?</a:t>
            </a:r>
            <a:endParaRPr lang="en-GB" altLang="fr-FR" sz="1000" b="1" dirty="0">
              <a:solidFill>
                <a:srgbClr val="002060"/>
              </a:solidFill>
              <a:latin typeface="Verdana" pitchFamily="34" charset="0"/>
              <a:ea typeface="Calibri" pitchFamily="34" charset="0"/>
              <a:cs typeface="Times New Roman" pitchFamily="18" charset="0"/>
            </a:endParaRP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Will the project be likely to influence national nutrition policy?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Is the project transferable to other settings / countries?   </a:t>
            </a:r>
          </a:p>
          <a:p>
            <a:pPr marL="171450" indent="-17145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</p:txBody>
      </p:sp>
      <p:sp>
        <p:nvSpPr>
          <p:cNvPr id="13" name="Text Box 7"/>
          <p:cNvSpPr txBox="1">
            <a:spLocks noChangeArrowheads="1"/>
          </p:cNvSpPr>
          <p:nvPr/>
        </p:nvSpPr>
        <p:spPr bwMode="auto">
          <a:xfrm>
            <a:off x="69567" y="3324707"/>
            <a:ext cx="7117167" cy="179599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0794" tIns="50397" rIns="100794" bIns="50397" numCol="1" anchor="t" anchorCtr="0" compatLnSpc="1">
            <a:prstTxWarp prst="textNoShape">
              <a:avLst/>
            </a:prstTxWarp>
          </a:bodyPr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Planned activities &amp; deliverables</a:t>
            </a:r>
            <a:endParaRPr lang="en-GB" altLang="fr-FR" sz="1000" b="1" dirty="0">
              <a:latin typeface="Cambria" pitchFamily="18" charset="0"/>
              <a:ea typeface="Times New Roman" pitchFamily="18" charset="0"/>
              <a:cs typeface="Arial" pitchFamily="34" charset="0"/>
            </a:endParaRP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Outline the steps of </a:t>
            </a:r>
            <a:r>
              <a:rPr lang="en-GB" altLang="fr-FR" sz="1000" b="1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the project management </a:t>
            </a: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plan to be taken 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Calibri" pitchFamily="34" charset="0"/>
                <a:cs typeface="Times New Roman" pitchFamily="18" charset="0"/>
              </a:rPr>
              <a:t>What are the concrete deliverables of the project?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r>
              <a:rPr lang="en-GB" altLang="fr-FR" sz="1000" b="1" dirty="0">
                <a:solidFill>
                  <a:srgbClr val="002060"/>
                </a:solidFill>
                <a:latin typeface="Verdana" pitchFamily="34" charset="0"/>
                <a:ea typeface="Times New Roman" pitchFamily="18" charset="0"/>
                <a:cs typeface="Times New Roman" pitchFamily="18" charset="0"/>
              </a:rPr>
              <a:t>What achievements are possible in the next 12 and 24 months?</a:t>
            </a:r>
          </a:p>
          <a:p>
            <a:pPr marL="171450" indent="-171450"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</a:pPr>
            <a:endParaRPr lang="en-GB" altLang="fr-FR" sz="1000" b="1" dirty="0">
              <a:solidFill>
                <a:srgbClr val="002060"/>
              </a:solidFill>
              <a:latin typeface="Verdana" pitchFamily="34" charset="0"/>
              <a:ea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Rectangle 12"/>
          <p:cNvSpPr>
            <a:spLocks noChangeArrowheads="1"/>
          </p:cNvSpPr>
          <p:nvPr/>
        </p:nvSpPr>
        <p:spPr bwMode="auto">
          <a:xfrm>
            <a:off x="638370" y="-239"/>
            <a:ext cx="203621" cy="51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167938" rIns="100794" bIns="419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15" name="Rectangle 14"/>
          <p:cNvSpPr>
            <a:spLocks noChangeArrowheads="1"/>
          </p:cNvSpPr>
          <p:nvPr/>
        </p:nvSpPr>
        <p:spPr bwMode="auto">
          <a:xfrm>
            <a:off x="638370" y="259397"/>
            <a:ext cx="203621" cy="51974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167938" rIns="100794" bIns="41984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16" name="Rectangle 17"/>
          <p:cNvSpPr>
            <a:spLocks noChangeArrowheads="1"/>
          </p:cNvSpPr>
          <p:nvPr/>
        </p:nvSpPr>
        <p:spPr bwMode="auto">
          <a:xfrm>
            <a:off x="638370" y="1428764"/>
            <a:ext cx="203621" cy="40955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100794" tIns="50397" rIns="100794" bIns="50397" numCol="1" anchor="ctr" anchorCtr="0" compatLnSpc="1">
            <a:prstTxWarp prst="textNoShape">
              <a:avLst/>
            </a:prstTxWarp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fr-FR" altLang="fr-FR">
              <a:latin typeface="Arial" pitchFamily="34" charset="0"/>
              <a:cs typeface="Arial" pitchFamily="34" charset="0"/>
            </a:endParaRPr>
          </a:p>
        </p:txBody>
      </p:sp>
      <p:sp>
        <p:nvSpPr>
          <p:cNvPr id="17" name="Rectangle 19"/>
          <p:cNvSpPr>
            <a:spLocks noChangeArrowheads="1"/>
          </p:cNvSpPr>
          <p:nvPr/>
        </p:nvSpPr>
        <p:spPr bwMode="auto">
          <a:xfrm>
            <a:off x="0" y="0"/>
            <a:ext cx="7254875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fr-CH"/>
          </a:p>
        </p:txBody>
      </p:sp>
      <p:sp>
        <p:nvSpPr>
          <p:cNvPr id="18" name="Rectangle 20"/>
          <p:cNvSpPr>
            <a:spLocks noChangeArrowheads="1"/>
          </p:cNvSpPr>
          <p:nvPr/>
        </p:nvSpPr>
        <p:spPr bwMode="auto">
          <a:xfrm>
            <a:off x="1162780" y="9588477"/>
            <a:ext cx="444544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en-GB" altLang="fr-FR" sz="1000" b="1" dirty="0">
              <a:solidFill>
                <a:srgbClr val="002060"/>
              </a:solidFill>
              <a:latin typeface="Verdana"/>
              <a:ea typeface="Calibri" pitchFamily="34" charset="0"/>
              <a:cs typeface="Times New Roman"/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GB" altLang="fr-FR" sz="1000" b="1" dirty="0">
              <a:solidFill>
                <a:srgbClr val="002060"/>
              </a:solidFill>
              <a:latin typeface="Verdana"/>
              <a:ea typeface="Calibri" pitchFamily="34" charset="0"/>
              <a:cs typeface="Times New Roman"/>
            </a:endParaRPr>
          </a:p>
          <a:p>
            <a:pPr defTabSz="914400">
              <a:spcBef>
                <a:spcPct val="0"/>
              </a:spcBef>
              <a:spcAft>
                <a:spcPct val="0"/>
              </a:spcAft>
            </a:pPr>
            <a:endParaRPr lang="en-GB" altLang="fr-FR" sz="1000" b="1" dirty="0">
              <a:solidFill>
                <a:srgbClr val="002060"/>
              </a:solidFill>
              <a:latin typeface="Verdana"/>
              <a:ea typeface="Calibri" pitchFamily="34" charset="0"/>
              <a:cs typeface="Times New Roman"/>
            </a:endParaRPr>
          </a:p>
          <a:p>
            <a:pPr algn="r" defTabSz="914400">
              <a:spcBef>
                <a:spcPct val="0"/>
              </a:spcBef>
              <a:spcAft>
                <a:spcPct val="0"/>
              </a:spcAft>
            </a:pPr>
            <a:r>
              <a:rPr lang="en-GB" altLang="fr-FR" sz="1000" dirty="0">
                <a:solidFill>
                  <a:srgbClr val="002060"/>
                </a:solidFill>
                <a:latin typeface="Verdana"/>
                <a:ea typeface="Calibri" pitchFamily="34" charset="0"/>
                <a:cs typeface="Times New Roman"/>
              </a:rPr>
              <a:t>2025 MNI</a:t>
            </a:r>
            <a:r>
              <a:rPr kumimoji="0" lang="en-GB" altLang="fr-FR" sz="1000" i="0" u="none" strike="noStrike" cap="none" normalizeH="0" baseline="0" dirty="0">
                <a:ln>
                  <a:noFill/>
                </a:ln>
                <a:solidFill>
                  <a:srgbClr val="002060"/>
                </a:solidFill>
                <a:effectLst/>
                <a:latin typeface="Verdana"/>
                <a:ea typeface="Calibri" pitchFamily="34" charset="0"/>
                <a:cs typeface="Times New Roman"/>
              </a:rPr>
              <a:t> Grant submission template for Optimal Nutritional Care</a:t>
            </a:r>
            <a:endParaRPr lang="en-GB" altLang="fr-FR" sz="1800" i="0" u="none" strike="noStrike" cap="none" normalizeH="0" baseline="0" dirty="0">
              <a:ln>
                <a:noFill/>
              </a:ln>
              <a:effectLst/>
              <a:latin typeface="Calibri"/>
              <a:ea typeface="Verdana"/>
              <a:cs typeface="Times New Roman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7FFAB808-36D0-E6C5-4DA5-021A039DEDAB}"/>
              </a:ext>
            </a:extLst>
          </p:cNvPr>
          <p:cNvSpPr txBox="1"/>
          <p:nvPr/>
        </p:nvSpPr>
        <p:spPr>
          <a:xfrm flipV="1">
            <a:off x="1016969" y="9388422"/>
            <a:ext cx="142359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pPr algn="l"/>
            <a:endParaRPr lang="en-GB" dirty="0">
              <a:cs typeface="Calibri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8696351A-55F6-4A9C-7632-0F637F2A0A86}"/>
              </a:ext>
            </a:extLst>
          </p:cNvPr>
          <p:cNvSpPr txBox="1"/>
          <p:nvPr/>
        </p:nvSpPr>
        <p:spPr>
          <a:xfrm>
            <a:off x="640256" y="9390428"/>
            <a:ext cx="6614802" cy="400110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en-GB" sz="1000" b="1" dirty="0">
                <a:solidFill>
                  <a:srgbClr val="002060"/>
                </a:solidFill>
                <a:latin typeface="Verdana"/>
                <a:ea typeface="+mn-lt"/>
                <a:cs typeface="+mn-lt"/>
              </a:rPr>
              <a:t>Please tick to confirm the PEN letter of endorsement is attached. </a:t>
            </a:r>
            <a:endParaRPr lang="en-US" sz="1000" b="1" dirty="0">
              <a:solidFill>
                <a:srgbClr val="002060"/>
              </a:solidFill>
              <a:latin typeface="Verdana"/>
              <a:ea typeface="Verdana"/>
              <a:cs typeface="+mn-lt"/>
            </a:endParaRPr>
          </a:p>
          <a:p>
            <a:r>
              <a:rPr lang="en-GB" sz="1000" b="1" dirty="0">
                <a:solidFill>
                  <a:srgbClr val="002060"/>
                </a:solidFill>
                <a:latin typeface="Verdana"/>
                <a:ea typeface="+mn-lt"/>
                <a:cs typeface="+mn-lt"/>
              </a:rPr>
              <a:t>Incomplete submissions will not be considered.</a:t>
            </a:r>
            <a:endParaRPr lang="en-US" sz="1000" b="1">
              <a:solidFill>
                <a:srgbClr val="002060"/>
              </a:solidFill>
              <a:latin typeface="Verdana"/>
              <a:ea typeface="Verdana"/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D7D69D63-2986-B281-EA24-745269D79D0A}"/>
              </a:ext>
            </a:extLst>
          </p:cNvPr>
          <p:cNvSpPr/>
          <p:nvPr/>
        </p:nvSpPr>
        <p:spPr>
          <a:xfrm>
            <a:off x="191978" y="9385455"/>
            <a:ext cx="357312" cy="376844"/>
          </a:xfrm>
          <a:prstGeom prst="rect">
            <a:avLst/>
          </a:prstGeom>
          <a:ln>
            <a:solidFill>
              <a:srgbClr val="002060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21" name="Picture 20" descr="A logo for a medical nutrition company&#10;&#10;Description automatically generated">
            <a:extLst>
              <a:ext uri="{FF2B5EF4-FFF2-40B4-BE49-F238E27FC236}">
                <a16:creationId xmlns:a16="http://schemas.microsoft.com/office/drawing/2014/main" id="{D97A7583-4DFA-E522-AF48-2DDF4435D2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85831" y="9425850"/>
            <a:ext cx="1244600" cy="4699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6101101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MNI-Grant_2024_Poster_Template" id="{E5EB4457-2C58-CE4E-8C2D-6E79BAE436E0}" vid="{91603419-54F4-3E4E-9757-4733D31960AB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4BA784D21FABD14D80071F53C52569DA" ma:contentTypeVersion="15" ma:contentTypeDescription="Create a new document." ma:contentTypeScope="" ma:versionID="796b67279beed3b5b8925b8e21c7f631">
  <xsd:schema xmlns:xsd="http://www.w3.org/2001/XMLSchema" xmlns:xs="http://www.w3.org/2001/XMLSchema" xmlns:p="http://schemas.microsoft.com/office/2006/metadata/properties" xmlns:ns2="a7862808-6d0b-4fbd-91ce-58641b1387bb" xmlns:ns3="94263662-a88f-4969-906e-2dfde085673f" targetNamespace="http://schemas.microsoft.com/office/2006/metadata/properties" ma:root="true" ma:fieldsID="10b99a36b8cb5b109d702786855af7b8" ns2:_="" ns3:_="">
    <xsd:import namespace="a7862808-6d0b-4fbd-91ce-58641b1387bb"/>
    <xsd:import namespace="94263662-a88f-4969-906e-2dfde085673f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DateTaken" minOccurs="0"/>
                <xsd:element ref="ns2:MediaLengthInSeconds" minOccurs="0"/>
                <xsd:element ref="ns2:lcf76f155ced4ddcb4097134ff3c332f" minOccurs="0"/>
                <xsd:element ref="ns3:TaxCatchAll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Location" minOccurs="0"/>
                <xsd:element ref="ns3:SharedWithUsers" minOccurs="0"/>
                <xsd:element ref="ns3:SharedWithDetails" minOccurs="0"/>
                <xsd:element ref="ns2:MediaServiceObjectDetectorVersions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7862808-6d0b-4fbd-91ce-58641b1387b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LengthInSeconds" ma:index="11" nillable="true" ma:displayName="MediaLengthInSeconds" ma:hidden="true" ma:internalName="MediaLengthInSeconds" ma:readOnly="true">
      <xsd:simpleType>
        <xsd:restriction base="dms:Unknown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75af336f-4983-4738-a81a-5dce6263b12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18" nillable="true" ma:displayName="Location" ma:internalName="MediaServiceLocation" ma:readOnly="true">
      <xsd:simpleType>
        <xsd:restriction base="dms:Text"/>
      </xsd:simpleType>
    </xsd:element>
    <xsd:element name="MediaServiceObjectDetectorVersions" ma:index="21" nillable="true" ma:displayName="MediaServiceObjectDetectorVersions" ma:description="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4263662-a88f-4969-906e-2dfde085673f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04d6fa40-7167-48df-8494-650fc0d612fd}" ma:internalName="TaxCatchAll" ma:showField="CatchAllData" ma:web="94263662-a88f-4969-906e-2dfde085673f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SharedWithUsers" ma:index="19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20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94263662-a88f-4969-906e-2dfde085673f" xsi:nil="true"/>
    <lcf76f155ced4ddcb4097134ff3c332f xmlns="a7862808-6d0b-4fbd-91ce-58641b1387bb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9C942ACB-844D-4D5C-8218-C7874D0B5846}"/>
</file>

<file path=customXml/itemProps2.xml><?xml version="1.0" encoding="utf-8"?>
<ds:datastoreItem xmlns:ds="http://schemas.openxmlformats.org/officeDocument/2006/customXml" ds:itemID="{4C054D6F-BA27-4467-9066-18A13B44096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61D6FF-5021-4430-8DBE-441CE58F0670}">
  <ds:schemaRefs>
    <ds:schemaRef ds:uri="http://purl.org/dc/terms/"/>
    <ds:schemaRef ds:uri="94263662-a88f-4969-906e-2dfde085673f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a7862808-6d0b-4fbd-91ce-58641b1387bb"/>
    <ds:schemaRef ds:uri="http://www.w3.org/XML/1998/namespace"/>
    <ds:schemaRef ds:uri="http://schemas.microsoft.com/office/infopath/2007/PartnerControl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164</TotalTime>
  <Words>202</Words>
  <Application>Microsoft Macintosh PowerPoint</Application>
  <PresentationFormat>Custom</PresentationFormat>
  <Paragraphs>31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Cambria</vt:lpstr>
      <vt:lpstr>Verdana</vt:lpstr>
      <vt:lpstr>Office Theme</vt:lpstr>
      <vt:lpstr>PowerPoint Presentation</vt:lpstr>
    </vt:vector>
  </TitlesOfParts>
  <Company>Nestlé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Kaspar,Kala,VEVEY,HCN/Marketing</dc:creator>
  <cp:lastModifiedBy>Elena Miceli</cp:lastModifiedBy>
  <cp:revision>74</cp:revision>
  <cp:lastPrinted>2017-03-28T14:25:46Z</cp:lastPrinted>
  <dcterms:created xsi:type="dcterms:W3CDTF">2015-04-21T19:59:13Z</dcterms:created>
  <dcterms:modified xsi:type="dcterms:W3CDTF">2024-09-05T08:03:38Z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0x0101004BA784D21FABD14D80071F53C52569DA</vt:lpwstr>
  </property>
  <property fmtid="{D5CDD505-2E9C-101B-9397-08002B2CF9AE}" pid="3" name="MediaServiceImageTags">
    <vt:lpwstr/>
  </property>
</Properties>
</file>